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/>
  </p:transition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ggiolera.it/epm" TargetMode="External"/><Relationship Id="rId2" Type="http://schemas.openxmlformats.org/officeDocument/2006/relationships/hyperlink" Target="http://www.glasfachschule.ac.at/hs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r>
              <a:rPr lang="it-IT" dirty="0" smtClean="0"/>
              <a:t> and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throughout</a:t>
            </a:r>
            <a:r>
              <a:rPr lang="it-IT" dirty="0" smtClean="0"/>
              <a:t> EPM </a:t>
            </a:r>
            <a:r>
              <a:rPr lang="it-IT" dirty="0" err="1" smtClean="0"/>
              <a:t>experience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History</a:t>
            </a:r>
            <a:r>
              <a:rPr lang="it-IT" dirty="0" smtClean="0"/>
              <a:t> and </a:t>
            </a:r>
            <a:r>
              <a:rPr lang="it-IT" dirty="0" err="1" smtClean="0"/>
              <a:t>Evolution</a:t>
            </a:r>
            <a:r>
              <a:rPr lang="it-IT" dirty="0" smtClean="0"/>
              <a:t> of </a:t>
            </a:r>
            <a:r>
              <a:rPr lang="it-IT" dirty="0" err="1" smtClean="0"/>
              <a:t>EP</a:t>
            </a:r>
            <a:r>
              <a:rPr lang="it-IT" i="1" dirty="0" err="1" smtClean="0"/>
              <a:t>Magazine</a:t>
            </a:r>
            <a:endParaRPr lang="it-IT" i="1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EPMagazine.org </a:t>
            </a:r>
            <a:r>
              <a:rPr lang="en-US" dirty="0" smtClean="0"/>
              <a:t>was </a:t>
            </a:r>
            <a:r>
              <a:rPr lang="en-US" dirty="0" smtClean="0"/>
              <a:t>created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EPMagazine</a:t>
            </a:r>
            <a:r>
              <a:rPr lang="en-US" dirty="0" smtClean="0"/>
              <a:t> mirror site </a:t>
            </a:r>
            <a:r>
              <a:rPr lang="en-US" dirty="0" smtClean="0"/>
              <a:t>developed </a:t>
            </a:r>
            <a:r>
              <a:rPr lang="en-US" dirty="0" smtClean="0"/>
              <a:t>by Angelo </a:t>
            </a:r>
            <a:r>
              <a:rPr lang="en-US" dirty="0" err="1" smtClean="0"/>
              <a:t>Rapisarda</a:t>
            </a:r>
            <a:r>
              <a:rPr lang="en-US" dirty="0" smtClean="0"/>
              <a:t> and </a:t>
            </a:r>
            <a:r>
              <a:rPr lang="en-US" dirty="0" err="1" smtClean="0"/>
              <a:t>Antonino</a:t>
            </a:r>
            <a:r>
              <a:rPr lang="en-US" dirty="0" smtClean="0"/>
              <a:t> Porto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first issuing lab </a:t>
            </a:r>
            <a:r>
              <a:rPr lang="en-GB" dirty="0" smtClean="0"/>
              <a:t>was started </a:t>
            </a:r>
            <a:r>
              <a:rPr lang="en-GB" dirty="0" smtClean="0"/>
              <a:t>(not implemented as it should)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i="1" dirty="0" smtClean="0"/>
              <a:t>From</a:t>
            </a:r>
            <a:r>
              <a:rPr lang="en-GB" i="1" dirty="0" smtClean="0"/>
              <a:t>.. to</a:t>
            </a:r>
            <a:r>
              <a:rPr lang="en-GB" dirty="0" smtClean="0"/>
              <a:t> conferences were </a:t>
            </a:r>
            <a:r>
              <a:rPr lang="en-GB" dirty="0" smtClean="0"/>
              <a:t>started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Dutch team left the project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</a:t>
            </a:r>
            <a:r>
              <a:rPr lang="en-US" dirty="0" smtClean="0"/>
              <a:t>he idea of Video-Meeting was </a:t>
            </a:r>
            <a:r>
              <a:rPr lang="en-GB" dirty="0" smtClean="0"/>
              <a:t>proposed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2006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Issues </a:t>
            </a:r>
            <a:r>
              <a:rPr lang="en-GB" dirty="0" smtClean="0"/>
              <a:t>were published </a:t>
            </a:r>
            <a:r>
              <a:rPr lang="en-GB" dirty="0" smtClean="0"/>
              <a:t>on the official website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Tons of talks were (and ARE) not related to the </a:t>
            </a:r>
            <a:r>
              <a:rPr lang="en-GB" dirty="0" smtClean="0"/>
              <a:t>magazine objectives</a:t>
            </a:r>
            <a:endParaRPr lang="it-IT" dirty="0" smtClean="0"/>
          </a:p>
          <a:p>
            <a:endParaRPr lang="it-IT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idea of using EPM in class was proposed (used</a:t>
            </a:r>
            <a:r>
              <a:rPr lang="en-US" dirty="0" smtClean="0"/>
              <a:t>?</a:t>
            </a:r>
            <a:r>
              <a:rPr lang="en-GB" dirty="0" smtClean="0"/>
              <a:t>)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2007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Print </a:t>
            </a:r>
            <a:r>
              <a:rPr lang="en-GB" dirty="0" smtClean="0"/>
              <a:t>fewer paper </a:t>
            </a:r>
            <a:r>
              <a:rPr lang="en-GB" dirty="0" smtClean="0"/>
              <a:t>copies in order to reduce expenses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idea of EPM Blogs </a:t>
            </a:r>
            <a:r>
              <a:rPr lang="en-GB" dirty="0" smtClean="0"/>
              <a:t>was proposed </a:t>
            </a:r>
            <a:r>
              <a:rPr lang="en-GB" dirty="0" smtClean="0"/>
              <a:t>(it has never been used, though)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2008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err="1" smtClean="0"/>
              <a:t>EPMAward</a:t>
            </a:r>
            <a:r>
              <a:rPr lang="en-GB" dirty="0" smtClean="0"/>
              <a:t> </a:t>
            </a:r>
            <a:r>
              <a:rPr lang="en-GB" dirty="0" err="1" smtClean="0"/>
              <a:t>votation</a:t>
            </a:r>
            <a:r>
              <a:rPr lang="en-GB" dirty="0" smtClean="0"/>
              <a:t> via EPMagazine.org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Surveys via EPMagazine.org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2009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Green Energy and University sections were added 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Difference between Partners and Editorial Board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Should University and Green Energy section take part </a:t>
            </a:r>
            <a:r>
              <a:rPr lang="en-GB" dirty="0" smtClean="0"/>
              <a:t>in the </a:t>
            </a:r>
            <a:r>
              <a:rPr lang="en-GB" dirty="0" err="1" smtClean="0"/>
              <a:t>EPMAward</a:t>
            </a:r>
            <a:r>
              <a:rPr lang="en-GB" dirty="0" smtClean="0"/>
              <a:t> Competition?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idea of Video-Meeting was re-proposed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idea of a General Index was proposed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2010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Green energy and University section will not take part </a:t>
            </a:r>
            <a:r>
              <a:rPr lang="en-GB" dirty="0" smtClean="0"/>
              <a:t>in</a:t>
            </a:r>
            <a:r>
              <a:rPr lang="en-GB" dirty="0" smtClean="0"/>
              <a:t> </a:t>
            </a:r>
            <a:r>
              <a:rPr lang="en-GB" dirty="0" smtClean="0"/>
              <a:t>the </a:t>
            </a:r>
            <a:r>
              <a:rPr lang="en-GB" dirty="0" err="1" smtClean="0"/>
              <a:t>EPMAward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Problems with financing the </a:t>
            </a:r>
            <a:r>
              <a:rPr lang="en-GB" dirty="0" err="1" smtClean="0"/>
              <a:t>EPMAward</a:t>
            </a:r>
            <a:r>
              <a:rPr lang="en-GB" dirty="0" smtClean="0"/>
              <a:t> emerged dramatically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EPMAward</a:t>
            </a:r>
            <a:r>
              <a:rPr lang="en-GB" dirty="0" smtClean="0"/>
              <a:t> was </a:t>
            </a:r>
            <a:r>
              <a:rPr lang="en-US" dirty="0" smtClean="0"/>
              <a:t>suspended.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Mailchimp</a:t>
            </a:r>
            <a:r>
              <a:rPr lang="en-US" dirty="0" smtClean="0"/>
              <a:t> was used to send newsletters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Online issuing lab was proposed (in fact not used)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2011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EPM Articles </a:t>
            </a:r>
            <a:r>
              <a:rPr lang="en-GB" dirty="0" smtClean="0"/>
              <a:t>acceptance </a:t>
            </a:r>
            <a:r>
              <a:rPr lang="en-GB" dirty="0" smtClean="0"/>
              <a:t>has been centralized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HST and Green Energy </a:t>
            </a:r>
            <a:r>
              <a:rPr lang="it-IT" dirty="0" err="1" smtClean="0"/>
              <a:t>conferences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officially</a:t>
            </a:r>
            <a:r>
              <a:rPr lang="it-IT" dirty="0" smtClean="0"/>
              <a:t> </a:t>
            </a:r>
            <a:r>
              <a:rPr lang="it-IT" dirty="0" err="1" smtClean="0"/>
              <a:t>accepted</a:t>
            </a:r>
            <a:r>
              <a:rPr lang="it-IT" dirty="0" smtClean="0"/>
              <a:t> in the </a:t>
            </a:r>
            <a:r>
              <a:rPr lang="it-IT" dirty="0" err="1" smtClean="0"/>
              <a:t>meetings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2012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In the course of time EPM </a:t>
            </a:r>
            <a:r>
              <a:rPr lang="en-GB" dirty="0" smtClean="0"/>
              <a:t>has deeply evolved, </a:t>
            </a:r>
            <a:r>
              <a:rPr lang="en-GB" dirty="0" smtClean="0"/>
              <a:t>but some major problems still remain unsolved: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Magazine distribution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Use in class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Few contributions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Budget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r>
              <a:rPr lang="en-GB" dirty="0" smtClean="0"/>
              <a:t>Let us try to make the best of the great job we have been doing so far, improving what is still improvable so as students might lear</a:t>
            </a:r>
            <a:r>
              <a:rPr lang="en-GB" dirty="0" smtClean="0"/>
              <a:t>n from their own efforts.</a:t>
            </a:r>
            <a:endParaRPr lang="en-GB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 smtClean="0"/>
              <a:t>Don’t </a:t>
            </a:r>
            <a:r>
              <a:rPr lang="it-IT" dirty="0" err="1" smtClean="0"/>
              <a:t>forget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unfasten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seatbelts</a:t>
            </a:r>
            <a:r>
              <a:rPr lang="it-IT" dirty="0" smtClean="0"/>
              <a:t>!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Thank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attention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past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 and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solved</a:t>
            </a:r>
            <a:endParaRPr lang="it-IT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it-IT" dirty="0" err="1" smtClean="0"/>
              <a:t>Let</a:t>
            </a:r>
            <a:r>
              <a:rPr lang="it-IT" dirty="0" smtClean="0"/>
              <a:t> </a:t>
            </a:r>
            <a:r>
              <a:rPr lang="it-IT" dirty="0" smtClean="0"/>
              <a:t>new </a:t>
            </a:r>
            <a:r>
              <a:rPr lang="it-IT" dirty="0" err="1" smtClean="0"/>
              <a:t>problems</a:t>
            </a:r>
            <a:r>
              <a:rPr lang="it-IT" dirty="0" smtClean="0"/>
              <a:t> emerge and </a:t>
            </a:r>
            <a:r>
              <a:rPr lang="it-IT" dirty="0" err="1" smtClean="0"/>
              <a:t>find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to solve </a:t>
            </a:r>
            <a:r>
              <a:rPr lang="it-IT" dirty="0" err="1" smtClean="0"/>
              <a:t>them</a:t>
            </a:r>
            <a:endParaRPr lang="it-IT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Illustrate </a:t>
            </a:r>
            <a:r>
              <a:rPr lang="it-IT" dirty="0" err="1" smtClean="0"/>
              <a:t>history</a:t>
            </a:r>
            <a:r>
              <a:rPr lang="it-IT" dirty="0" smtClean="0"/>
              <a:t> </a:t>
            </a:r>
            <a:r>
              <a:rPr lang="it-IT" dirty="0" smtClean="0"/>
              <a:t>and </a:t>
            </a:r>
            <a:r>
              <a:rPr lang="it-IT" dirty="0" err="1" smtClean="0"/>
              <a:t>origin</a:t>
            </a:r>
            <a:r>
              <a:rPr lang="it-IT" dirty="0" smtClean="0"/>
              <a:t> of EPM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Aims</a:t>
            </a:r>
            <a:r>
              <a:rPr lang="it-IT" dirty="0" smtClean="0"/>
              <a:t> of the </a:t>
            </a:r>
            <a:r>
              <a:rPr lang="it-IT" dirty="0" err="1" smtClean="0"/>
              <a:t>presentation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 err="1" smtClean="0"/>
              <a:t>Conference</a:t>
            </a:r>
            <a:r>
              <a:rPr lang="it-IT" dirty="0" smtClean="0"/>
              <a:t> </a:t>
            </a:r>
            <a:r>
              <a:rPr lang="it-IT" dirty="0" smtClean="0"/>
              <a:t>database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err="1" smtClean="0"/>
              <a:t>Past</a:t>
            </a:r>
            <a:r>
              <a:rPr lang="it-IT" dirty="0" smtClean="0"/>
              <a:t> </a:t>
            </a:r>
            <a:r>
              <a:rPr lang="it-IT" dirty="0" err="1" smtClean="0"/>
              <a:t>historical</a:t>
            </a:r>
            <a:r>
              <a:rPr lang="it-IT" dirty="0" smtClean="0"/>
              <a:t> </a:t>
            </a:r>
            <a:r>
              <a:rPr lang="it-IT" dirty="0" err="1" smtClean="0"/>
              <a:t>conferences</a:t>
            </a:r>
            <a:endParaRPr lang="it-IT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/>
              <a:t>People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did</a:t>
            </a:r>
            <a:r>
              <a:rPr lang="it-IT" dirty="0" smtClean="0"/>
              <a:t> I take the data from?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98615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 err="1" smtClean="0"/>
              <a:t>Fasten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seatbelts</a:t>
            </a:r>
            <a:r>
              <a:rPr lang="it-IT" dirty="0" smtClean="0"/>
              <a:t>!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Are </a:t>
            </a:r>
            <a:r>
              <a:rPr lang="it-IT" dirty="0" err="1" smtClean="0"/>
              <a:t>you</a:t>
            </a:r>
            <a:r>
              <a:rPr lang="it-IT" dirty="0" smtClean="0"/>
              <a:t> ready for time </a:t>
            </a:r>
            <a:r>
              <a:rPr lang="it-IT" dirty="0" err="1" smtClean="0"/>
              <a:t>travel</a:t>
            </a:r>
            <a:r>
              <a:rPr lang="it-IT" dirty="0" smtClean="0"/>
              <a:t>?</a:t>
            </a:r>
            <a:endParaRPr lang="it-IT" dirty="0"/>
          </a:p>
        </p:txBody>
      </p:sp>
      <p:pic>
        <p:nvPicPr>
          <p:cNvPr id="1028" name="Picture 4" descr="C:\Users\Pryderi\Desktop\Delorean_DMC_by_jhroberts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-108520" y="3284985"/>
            <a:ext cx="5315025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5935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xmlns="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accel="38000" fill="hold" nodeType="withEffect" p14:presetBounceEnd="1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18000">
                                          <p:cBhvr additive="base">
                                            <p:cTn id="7" dur="500" fill="hold"/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18000">
                                          <p:cBhvr additive="base">
                                            <p:cTn id="8" dur="500" fill="hold"/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accel="38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it-IT" b="1" dirty="0" err="1"/>
              <a:t>Hull</a:t>
            </a:r>
            <a:r>
              <a:rPr lang="it-IT" b="1" dirty="0"/>
              <a:t> (U.K.)	</a:t>
            </a:r>
            <a:r>
              <a:rPr lang="it-IT" b="1" dirty="0" smtClean="0"/>
              <a:t>	2001</a:t>
            </a:r>
          </a:p>
          <a:p>
            <a:pPr marL="442913" lvl="1" indent="0">
              <a:buNone/>
            </a:pPr>
            <a:r>
              <a:rPr lang="it-IT" dirty="0" smtClean="0"/>
              <a:t>HST meeting for </a:t>
            </a:r>
            <a:r>
              <a:rPr lang="it-IT" dirty="0" err="1" smtClean="0"/>
              <a:t>teachers</a:t>
            </a:r>
            <a:r>
              <a:rPr lang="it-IT" dirty="0" smtClean="0"/>
              <a:t>. </a:t>
            </a:r>
            <a:r>
              <a:rPr lang="it-IT" dirty="0" err="1" smtClean="0"/>
              <a:t>Various</a:t>
            </a:r>
            <a:r>
              <a:rPr lang="it-IT" dirty="0" smtClean="0"/>
              <a:t> project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proposed</a:t>
            </a:r>
            <a:r>
              <a:rPr lang="it-IT" dirty="0" smtClean="0"/>
              <a:t>. </a:t>
            </a:r>
            <a:br>
              <a:rPr lang="it-IT" dirty="0" smtClean="0"/>
            </a:br>
            <a:r>
              <a:rPr lang="it-IT" dirty="0" err="1" smtClean="0"/>
              <a:t>EPMagazine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b="1" dirty="0" smtClean="0"/>
              <a:t>Waterford </a:t>
            </a:r>
            <a:r>
              <a:rPr lang="it-IT" b="1" dirty="0"/>
              <a:t>(</a:t>
            </a:r>
            <a:r>
              <a:rPr lang="it-IT" b="1" dirty="0" err="1"/>
              <a:t>Ireland</a:t>
            </a:r>
            <a:r>
              <a:rPr lang="it-IT" b="1" dirty="0"/>
              <a:t>)	2001 </a:t>
            </a:r>
          </a:p>
          <a:p>
            <a:pPr marL="446088"/>
            <a:r>
              <a:rPr lang="it-IT" sz="1600" dirty="0"/>
              <a:t>Mr. </a:t>
            </a:r>
            <a:r>
              <a:rPr lang="it-IT" sz="1600" dirty="0" err="1"/>
              <a:t>Rapisarda</a:t>
            </a:r>
            <a:r>
              <a:rPr lang="it-IT" sz="1600" dirty="0"/>
              <a:t> </a:t>
            </a:r>
            <a:r>
              <a:rPr lang="it-IT" sz="1600" dirty="0" err="1" smtClean="0"/>
              <a:t>was</a:t>
            </a:r>
            <a:r>
              <a:rPr lang="it-IT" sz="1600" dirty="0" smtClean="0"/>
              <a:t> </a:t>
            </a:r>
            <a:r>
              <a:rPr lang="it-IT" sz="1600" dirty="0" err="1" smtClean="0"/>
              <a:t>called</a:t>
            </a:r>
            <a:r>
              <a:rPr lang="it-IT" sz="1600" dirty="0" smtClean="0"/>
              <a:t> </a:t>
            </a:r>
            <a:r>
              <a:rPr lang="it-IT" sz="1600" dirty="0"/>
              <a:t>to </a:t>
            </a:r>
            <a:r>
              <a:rPr lang="it-IT" sz="1600" dirty="0" err="1"/>
              <a:t>present</a:t>
            </a:r>
            <a:r>
              <a:rPr lang="it-IT" sz="1600" dirty="0"/>
              <a:t> the magazine. He </a:t>
            </a:r>
            <a:r>
              <a:rPr lang="it-IT" sz="1600" dirty="0" err="1"/>
              <a:t>could</a:t>
            </a:r>
            <a:r>
              <a:rPr lang="it-IT" sz="1600" dirty="0"/>
              <a:t> </a:t>
            </a:r>
            <a:r>
              <a:rPr lang="it-IT" sz="1600" dirty="0" err="1"/>
              <a:t>not</a:t>
            </a:r>
            <a:r>
              <a:rPr lang="it-IT" sz="1600" dirty="0"/>
              <a:t> </a:t>
            </a:r>
            <a:r>
              <a:rPr lang="it-IT" sz="1600" dirty="0" smtClean="0"/>
              <a:t>take part.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b="1" dirty="0" smtClean="0"/>
              <a:t>Bergen (</a:t>
            </a:r>
            <a:r>
              <a:rPr lang="it-IT" b="1" dirty="0" err="1" smtClean="0"/>
              <a:t>Norway</a:t>
            </a:r>
            <a:r>
              <a:rPr lang="it-IT" b="1" dirty="0" smtClean="0"/>
              <a:t>)	2002</a:t>
            </a:r>
          </a:p>
          <a:p>
            <a:pPr marL="442913" lvl="1" indent="0">
              <a:buNone/>
            </a:pPr>
            <a:r>
              <a:rPr lang="it-IT" dirty="0" smtClean="0"/>
              <a:t>Mr. </a:t>
            </a:r>
            <a:r>
              <a:rPr lang="it-IT" dirty="0" err="1" smtClean="0"/>
              <a:t>Rapisarda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called</a:t>
            </a:r>
            <a:r>
              <a:rPr lang="it-IT" dirty="0" smtClean="0"/>
              <a:t> </a:t>
            </a:r>
            <a:r>
              <a:rPr lang="it-IT" dirty="0" err="1" smtClean="0"/>
              <a:t>again</a:t>
            </a:r>
            <a:r>
              <a:rPr lang="it-IT" dirty="0" smtClean="0"/>
              <a:t> and </a:t>
            </a:r>
            <a:r>
              <a:rPr lang="it-IT" dirty="0" err="1" smtClean="0"/>
              <a:t>presented</a:t>
            </a:r>
            <a:r>
              <a:rPr lang="it-IT" dirty="0" smtClean="0"/>
              <a:t> </a:t>
            </a:r>
            <a:r>
              <a:rPr lang="it-IT" dirty="0" smtClean="0"/>
              <a:t>the project.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teachers</a:t>
            </a:r>
            <a:r>
              <a:rPr lang="it-IT" dirty="0" smtClean="0"/>
              <a:t> </a:t>
            </a:r>
            <a:r>
              <a:rPr lang="it-IT" dirty="0" err="1" smtClean="0"/>
              <a:t>decided</a:t>
            </a:r>
            <a:r>
              <a:rPr lang="it-IT" dirty="0" smtClean="0"/>
              <a:t> </a:t>
            </a:r>
            <a:r>
              <a:rPr lang="it-IT" dirty="0" smtClean="0"/>
              <a:t>to join the project.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b="1" dirty="0" err="1" smtClean="0"/>
              <a:t>Socrates-Comenius</a:t>
            </a:r>
            <a:r>
              <a:rPr lang="it-IT" b="1" dirty="0" smtClean="0"/>
              <a:t> </a:t>
            </a:r>
            <a:r>
              <a:rPr lang="it-IT" b="1" dirty="0"/>
              <a:t>1	</a:t>
            </a:r>
            <a:r>
              <a:rPr lang="it-IT" b="1" dirty="0" smtClean="0"/>
              <a:t>2002</a:t>
            </a:r>
          </a:p>
          <a:p>
            <a:pPr marL="446088" lvl="0"/>
            <a:r>
              <a:rPr lang="it-IT" sz="1600" dirty="0"/>
              <a:t>The project </a:t>
            </a:r>
            <a:r>
              <a:rPr lang="it-IT" sz="1600" dirty="0" err="1" smtClean="0"/>
              <a:t>was</a:t>
            </a:r>
            <a:r>
              <a:rPr lang="it-IT" sz="1600" dirty="0" smtClean="0"/>
              <a:t> </a:t>
            </a:r>
            <a:r>
              <a:rPr lang="it-IT" sz="1600" dirty="0" err="1"/>
              <a:t>approved</a:t>
            </a:r>
            <a:r>
              <a:rPr lang="it-IT" sz="1600" dirty="0"/>
              <a:t> and </a:t>
            </a:r>
            <a:r>
              <a:rPr lang="it-IT" sz="1600" dirty="0" err="1"/>
              <a:t>mobilities</a:t>
            </a:r>
            <a:r>
              <a:rPr lang="it-IT" sz="1600" dirty="0"/>
              <a:t> </a:t>
            </a:r>
            <a:r>
              <a:rPr lang="it-IT" sz="1600" dirty="0" err="1" smtClean="0"/>
              <a:t>were</a:t>
            </a:r>
            <a:r>
              <a:rPr lang="it-IT" sz="1600" dirty="0" smtClean="0"/>
              <a:t> </a:t>
            </a:r>
            <a:r>
              <a:rPr lang="it-IT" sz="1600" dirty="0" err="1" smtClean="0"/>
              <a:t>funded</a:t>
            </a:r>
            <a:r>
              <a:rPr lang="it-IT" sz="1600" dirty="0" smtClean="0"/>
              <a:t>.</a:t>
            </a:r>
            <a:endParaRPr lang="it-IT" sz="1600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EPM: </a:t>
            </a:r>
            <a:r>
              <a:rPr lang="it-IT" dirty="0" err="1" smtClean="0"/>
              <a:t>Origins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33143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612062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Partners: Poland and Austria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Editorial work started by the Italian Team and presented </a:t>
            </a:r>
            <a:r>
              <a:rPr lang="en-GB" dirty="0" smtClean="0"/>
              <a:t>in </a:t>
            </a:r>
            <a:r>
              <a:rPr lang="en-GB" dirty="0" err="1" smtClean="0"/>
              <a:t>Kramsach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Contribution Sections: </a:t>
            </a:r>
            <a:r>
              <a:rPr lang="en-GB" dirty="0" smtClean="0"/>
              <a:t>Editorial, General, 13-15 and 16-18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First logo created during </a:t>
            </a:r>
            <a:r>
              <a:rPr lang="en-GB" dirty="0" err="1" smtClean="0"/>
              <a:t>Kramsach</a:t>
            </a:r>
            <a:r>
              <a:rPr lang="en-GB" dirty="0" smtClean="0"/>
              <a:t> </a:t>
            </a:r>
            <a:r>
              <a:rPr lang="en-GB" dirty="0" smtClean="0"/>
              <a:t>Meeting </a:t>
            </a:r>
            <a:r>
              <a:rPr lang="en-GB" dirty="0" smtClean="0"/>
              <a:t>jointly </a:t>
            </a:r>
            <a:r>
              <a:rPr lang="en-GB" dirty="0" smtClean="0"/>
              <a:t>by </a:t>
            </a:r>
            <a:r>
              <a:rPr lang="en-GB" dirty="0" smtClean="0"/>
              <a:t>Italians, Austrians and Poles.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idea </a:t>
            </a:r>
            <a:r>
              <a:rPr lang="en-GB" dirty="0" smtClean="0"/>
              <a:t>of EPM </a:t>
            </a:r>
            <a:r>
              <a:rPr lang="en-GB" dirty="0" smtClean="0"/>
              <a:t>Award </a:t>
            </a:r>
            <a:r>
              <a:rPr lang="en-GB" dirty="0" smtClean="0"/>
              <a:t>was suggested. </a:t>
            </a:r>
            <a:r>
              <a:rPr lang="en-GB" dirty="0" smtClean="0"/>
              <a:t>Not applied until 2004 </a:t>
            </a:r>
            <a:r>
              <a:rPr lang="en-GB" dirty="0" err="1" smtClean="0"/>
              <a:t>Kramsach</a:t>
            </a:r>
            <a:r>
              <a:rPr lang="en-GB" dirty="0" smtClean="0"/>
              <a:t> Meeting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How to </a:t>
            </a:r>
            <a:r>
              <a:rPr lang="en-GB" dirty="0" smtClean="0"/>
              <a:t>spread </a:t>
            </a:r>
            <a:r>
              <a:rPr lang="en-GB" dirty="0" smtClean="0"/>
              <a:t>the existence of the magazine (we are still working on this)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Realise the need of ISSN (</a:t>
            </a:r>
            <a:r>
              <a:rPr lang="en-GB" dirty="0" smtClean="0"/>
              <a:t>it was </a:t>
            </a:r>
            <a:r>
              <a:rPr lang="en-GB" dirty="0" smtClean="0"/>
              <a:t>done only in 2004)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2002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791574" cy="4724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The first issue was published in January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first websites were developed: </a:t>
            </a:r>
            <a:r>
              <a:rPr lang="en-GB" b="1" u="sng" dirty="0" smtClean="0">
                <a:hlinkClick r:id="rId2"/>
              </a:rPr>
              <a:t>www.glasfachschule.ac.at/hst</a:t>
            </a:r>
            <a:r>
              <a:rPr lang="en-GB" sz="1600" dirty="0" smtClean="0"/>
              <a:t> (Martin </a:t>
            </a:r>
            <a:r>
              <a:rPr lang="en-GB" sz="1600" dirty="0" err="1" smtClean="0"/>
              <a:t>Grindhammer</a:t>
            </a:r>
            <a:r>
              <a:rPr lang="en-GB" sz="1600" dirty="0" smtClean="0"/>
              <a:t>)</a:t>
            </a:r>
            <a:r>
              <a:rPr lang="en-GB" b="1" dirty="0" smtClean="0"/>
              <a:t>  </a:t>
            </a:r>
            <a:br>
              <a:rPr lang="en-GB" b="1" dirty="0" smtClean="0"/>
            </a:br>
            <a:r>
              <a:rPr lang="en-GB" dirty="0" smtClean="0"/>
              <a:t>and</a:t>
            </a:r>
            <a:r>
              <a:rPr lang="en-GB" b="1" dirty="0" smtClean="0"/>
              <a:t> </a:t>
            </a:r>
            <a:r>
              <a:rPr lang="en-GB" b="1" u="sng" dirty="0" smtClean="0">
                <a:hlinkClick r:id="rId3"/>
              </a:rPr>
              <a:t>www.boggiolera.it/epm</a:t>
            </a:r>
            <a:r>
              <a:rPr lang="en-GB" dirty="0" smtClean="0"/>
              <a:t> </a:t>
            </a:r>
            <a:r>
              <a:rPr lang="en-GB" sz="1600" dirty="0" smtClean="0"/>
              <a:t>(Angelo </a:t>
            </a:r>
            <a:r>
              <a:rPr lang="en-GB" sz="1600" dirty="0" err="1" smtClean="0"/>
              <a:t>Rapisarda</a:t>
            </a:r>
            <a:r>
              <a:rPr lang="en-GB" sz="1600" dirty="0" smtClean="0"/>
              <a:t> and </a:t>
            </a:r>
            <a:r>
              <a:rPr lang="en-GB" sz="1600" dirty="0" err="1" smtClean="0"/>
              <a:t>Antonino</a:t>
            </a:r>
            <a:r>
              <a:rPr lang="en-GB" sz="1600" dirty="0" smtClean="0"/>
              <a:t> Porto)</a:t>
            </a:r>
            <a:endParaRPr lang="it-IT" sz="1600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Up to 5 issues each year, but this was never done (</a:t>
            </a:r>
            <a:r>
              <a:rPr lang="en-US" dirty="0" smtClean="0"/>
              <a:t>due to lack of articles</a:t>
            </a:r>
            <a:r>
              <a:rPr lang="en-GB" dirty="0" smtClean="0"/>
              <a:t>) </a:t>
            </a:r>
            <a:br>
              <a:rPr lang="en-GB" dirty="0" smtClean="0"/>
            </a:br>
            <a:r>
              <a:rPr lang="en-US" dirty="0" smtClean="0"/>
              <a:t>and the huge editorial problems (time of production) 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was </a:t>
            </a:r>
            <a:r>
              <a:rPr lang="en-GB" dirty="0" smtClean="0"/>
              <a:t>decided </a:t>
            </a:r>
            <a:r>
              <a:rPr lang="en-GB" dirty="0" smtClean="0"/>
              <a:t>to </a:t>
            </a:r>
            <a:r>
              <a:rPr lang="en-GB" dirty="0" smtClean="0"/>
              <a:t>publish </a:t>
            </a:r>
            <a:r>
              <a:rPr lang="en-US" dirty="0" smtClean="0"/>
              <a:t>2 </a:t>
            </a:r>
            <a:r>
              <a:rPr lang="en-US" dirty="0" smtClean="0"/>
              <a:t>issues 1</a:t>
            </a:r>
            <a:r>
              <a:rPr lang="en-US" baseline="30000" dirty="0" smtClean="0"/>
              <a:t>st</a:t>
            </a:r>
            <a:r>
              <a:rPr lang="en-US" dirty="0" smtClean="0"/>
              <a:t> year, 3 issues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smtClean="0"/>
              <a:t>year, 5 </a:t>
            </a:r>
            <a:r>
              <a:rPr lang="en-US" dirty="0" smtClean="0"/>
              <a:t>issues from the 3</a:t>
            </a:r>
            <a:r>
              <a:rPr lang="en-US" baseline="30000" dirty="0" smtClean="0"/>
              <a:t>rd</a:t>
            </a:r>
            <a:r>
              <a:rPr lang="en-GB" dirty="0" smtClean="0"/>
              <a:t> 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idea of the CD was proposed (during the same year a draft version was already available)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Partnership with other magazines was proposed (but never concretised)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Spread the magazine through the web in order to </a:t>
            </a:r>
            <a:r>
              <a:rPr lang="en-GB" dirty="0" smtClean="0"/>
              <a:t>widen </a:t>
            </a:r>
            <a:r>
              <a:rPr lang="en-GB" dirty="0" smtClean="0"/>
              <a:t>its </a:t>
            </a:r>
            <a:r>
              <a:rPr lang="en-GB" dirty="0" smtClean="0"/>
              <a:t>diffusion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first EPM CD Collection was created</a:t>
            </a:r>
            <a:endParaRPr lang="en-GB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2003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First </a:t>
            </a:r>
            <a:r>
              <a:rPr lang="en-GB" dirty="0" err="1" smtClean="0"/>
              <a:t>EPMAward</a:t>
            </a:r>
            <a:r>
              <a:rPr lang="en-GB" dirty="0" smtClean="0"/>
              <a:t> 2003 </a:t>
            </a:r>
          </a:p>
          <a:p>
            <a:pPr marL="263525" lvl="1">
              <a:buFont typeface="Courier New" pitchFamily="49" charset="0"/>
              <a:buChar char="o"/>
            </a:pPr>
            <a:r>
              <a:rPr lang="en-US" dirty="0" smtClean="0"/>
              <a:t>Assigned </a:t>
            </a:r>
            <a:r>
              <a:rPr lang="en-US" dirty="0" smtClean="0"/>
              <a:t>to</a:t>
            </a:r>
            <a:r>
              <a:rPr lang="en-GB" dirty="0" smtClean="0"/>
              <a:t> Francesca </a:t>
            </a:r>
            <a:r>
              <a:rPr lang="en-GB" dirty="0" err="1" smtClean="0"/>
              <a:t>Cuffaro</a:t>
            </a:r>
            <a:r>
              <a:rPr lang="en-GB" dirty="0" smtClean="0"/>
              <a:t> and others</a:t>
            </a:r>
            <a:r>
              <a:rPr lang="en-GB" i="1" dirty="0" smtClean="0"/>
              <a:t> </a:t>
            </a:r>
            <a:r>
              <a:rPr lang="en-GB" dirty="0" smtClean="0"/>
              <a:t>with “</a:t>
            </a:r>
            <a:r>
              <a:rPr lang="en-GB" dirty="0" err="1" smtClean="0"/>
              <a:t>Mpemba</a:t>
            </a:r>
            <a:r>
              <a:rPr lang="en-GB" dirty="0" smtClean="0"/>
              <a:t> Effect”. </a:t>
            </a:r>
          </a:p>
          <a:p>
            <a:pPr marL="263525" lvl="1">
              <a:buFont typeface="Courier New" pitchFamily="49" charset="0"/>
              <a:buChar char="o"/>
            </a:pPr>
            <a:r>
              <a:rPr lang="en-GB" dirty="0" smtClean="0"/>
              <a:t>The prize was a glass prism.</a:t>
            </a:r>
          </a:p>
          <a:p>
            <a:pPr marL="263525" lvl="1">
              <a:buFont typeface="Courier New" pitchFamily="49" charset="0"/>
              <a:buChar char="o"/>
            </a:pPr>
            <a:r>
              <a:rPr lang="en-GB" dirty="0" smtClean="0"/>
              <a:t>The article </a:t>
            </a:r>
            <a:r>
              <a:rPr lang="en-GB" dirty="0" smtClean="0"/>
              <a:t>was eventually </a:t>
            </a:r>
            <a:r>
              <a:rPr lang="en-GB" dirty="0" smtClean="0"/>
              <a:t>found plagiarized.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EPM Award votes were collected by email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ISSN </a:t>
            </a:r>
            <a:r>
              <a:rPr lang="en-GB" dirty="0" smtClean="0"/>
              <a:t>was certificated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Austria and Poland</a:t>
            </a:r>
            <a:r>
              <a:rPr lang="en-GB" dirty="0" smtClean="0"/>
              <a:t> left the Project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New partners joined </a:t>
            </a:r>
            <a:r>
              <a:rPr lang="en-GB" dirty="0" smtClean="0"/>
              <a:t>it.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need of a</a:t>
            </a:r>
            <a:r>
              <a:rPr lang="en-US" dirty="0" smtClean="0"/>
              <a:t> new</a:t>
            </a:r>
            <a:r>
              <a:rPr lang="en-GB" dirty="0" smtClean="0"/>
              <a:t> official site </a:t>
            </a:r>
            <a:r>
              <a:rPr lang="en-GB" dirty="0" smtClean="0"/>
              <a:t>emerged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2004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Referees’ system </a:t>
            </a:r>
            <a:r>
              <a:rPr lang="en-US" dirty="0" smtClean="0"/>
              <a:t>wa</a:t>
            </a:r>
            <a:r>
              <a:rPr lang="en-US" dirty="0" smtClean="0"/>
              <a:t>s </a:t>
            </a:r>
            <a:r>
              <a:rPr lang="en-US" dirty="0" smtClean="0"/>
              <a:t>added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 lot of new partners (10 total</a:t>
            </a:r>
            <a:r>
              <a:rPr lang="en-GB" dirty="0" smtClean="0"/>
              <a:t>) joined the project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 the Kayseri Meeting </a:t>
            </a:r>
            <a:r>
              <a:rPr lang="en-GB" dirty="0" smtClean="0"/>
              <a:t>the </a:t>
            </a:r>
            <a:r>
              <a:rPr lang="en-GB" dirty="0" smtClean="0"/>
              <a:t>students’ role </a:t>
            </a:r>
            <a:r>
              <a:rPr lang="en-GB" dirty="0" smtClean="0"/>
              <a:t>in </a:t>
            </a:r>
            <a:r>
              <a:rPr lang="en-GB" dirty="0" smtClean="0"/>
              <a:t>the project was not clear</a:t>
            </a:r>
            <a:r>
              <a:rPr lang="en-US" dirty="0" smtClean="0"/>
              <a:t> yet</a:t>
            </a:r>
            <a:r>
              <a:rPr lang="en-GB" dirty="0" smtClean="0"/>
              <a:t>. (</a:t>
            </a:r>
            <a:r>
              <a:rPr lang="en-US" dirty="0" smtClean="0"/>
              <a:t>I</a:t>
            </a:r>
            <a:r>
              <a:rPr lang="en-GB" dirty="0" smtClean="0"/>
              <a:t>t</a:t>
            </a:r>
            <a:r>
              <a:rPr lang="en-US" dirty="0" smtClean="0"/>
              <a:t> </a:t>
            </a:r>
            <a:r>
              <a:rPr lang="en-US" dirty="0" smtClean="0"/>
              <a:t>wouldn’t</a:t>
            </a:r>
            <a:r>
              <a:rPr lang="en-GB" dirty="0" smtClean="0"/>
              <a:t> </a:t>
            </a:r>
            <a:r>
              <a:rPr lang="en-GB" dirty="0" smtClean="0"/>
              <a:t>be</a:t>
            </a:r>
            <a:r>
              <a:rPr lang="en-US" dirty="0" smtClean="0"/>
              <a:t>come much </a:t>
            </a:r>
            <a:r>
              <a:rPr lang="en-US" dirty="0" smtClean="0"/>
              <a:t>clearer until later</a:t>
            </a:r>
            <a:r>
              <a:rPr lang="en-GB" dirty="0" smtClean="0"/>
              <a:t>)</a:t>
            </a:r>
            <a:endParaRPr lang="it-IT" dirty="0" smtClean="0"/>
          </a:p>
          <a:p>
            <a:endParaRPr lang="it-IT" dirty="0"/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EPWAward</a:t>
            </a:r>
            <a:r>
              <a:rPr lang="en-GB" dirty="0" smtClean="0"/>
              <a:t> - the </a:t>
            </a:r>
            <a:r>
              <a:rPr lang="en-GB" dirty="0" err="1" smtClean="0"/>
              <a:t>pr</a:t>
            </a:r>
            <a:r>
              <a:rPr lang="en-US" dirty="0" err="1" smtClean="0"/>
              <a:t>i</a:t>
            </a:r>
            <a:r>
              <a:rPr lang="en-GB" dirty="0" err="1" smtClean="0"/>
              <a:t>ze</a:t>
            </a:r>
            <a:r>
              <a:rPr lang="en-GB" dirty="0" smtClean="0"/>
              <a:t> </a:t>
            </a:r>
            <a:r>
              <a:rPr lang="en-GB" dirty="0" smtClean="0"/>
              <a:t>would be a flight ticket to the following meeting </a:t>
            </a:r>
            <a:r>
              <a:rPr lang="en-GB" dirty="0" smtClean="0"/>
              <a:t>and the rules became clearer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Aiming to m</a:t>
            </a:r>
            <a:r>
              <a:rPr lang="en-GB" dirty="0" err="1" smtClean="0"/>
              <a:t>ake</a:t>
            </a:r>
            <a:r>
              <a:rPr lang="en-GB" dirty="0" smtClean="0"/>
              <a:t> EPM a valuable tools for </a:t>
            </a:r>
            <a:r>
              <a:rPr lang="en-GB" dirty="0" smtClean="0"/>
              <a:t>pupils’ </a:t>
            </a:r>
            <a:r>
              <a:rPr lang="en-GB" dirty="0" smtClean="0"/>
              <a:t>research in schools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Rick </a:t>
            </a:r>
            <a:r>
              <a:rPr lang="en-GB" dirty="0" err="1" smtClean="0"/>
              <a:t>Hilkens</a:t>
            </a:r>
            <a:r>
              <a:rPr lang="en-GB" dirty="0" smtClean="0"/>
              <a:t> proposed to develop the official web site in </a:t>
            </a:r>
            <a:r>
              <a:rPr lang="en-GB" dirty="0" err="1" smtClean="0"/>
              <a:t>Landgraaf</a:t>
            </a: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Year</a:t>
            </a:r>
            <a:r>
              <a:rPr lang="it-IT" dirty="0" smtClean="0"/>
              <a:t> 2005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300</TotalTime>
  <Words>624</Words>
  <Application>Microsoft Office PowerPoint</Application>
  <PresentationFormat>Presentazione su schermo (4:3)</PresentationFormat>
  <Paragraphs>108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Mylar</vt:lpstr>
      <vt:lpstr>History and Evolution of EPMagazine</vt:lpstr>
      <vt:lpstr>Aims of the presentation</vt:lpstr>
      <vt:lpstr>Where did I take the data from?</vt:lpstr>
      <vt:lpstr>Are you ready for time travel?</vt:lpstr>
      <vt:lpstr>EPM: Origins</vt:lpstr>
      <vt:lpstr>Year 2002</vt:lpstr>
      <vt:lpstr>Year 2003</vt:lpstr>
      <vt:lpstr>Year 2004</vt:lpstr>
      <vt:lpstr>Year 2005</vt:lpstr>
      <vt:lpstr>Year 2006</vt:lpstr>
      <vt:lpstr>Year 2007</vt:lpstr>
      <vt:lpstr>Year 2008</vt:lpstr>
      <vt:lpstr>Year 2009</vt:lpstr>
      <vt:lpstr>Year 2010</vt:lpstr>
      <vt:lpstr>Year 2011</vt:lpstr>
      <vt:lpstr>Year 2012</vt:lpstr>
      <vt:lpstr>Conclusions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and Evolution of EPM</dc:title>
  <dc:creator>hst</dc:creator>
  <cp:lastModifiedBy>hst</cp:lastModifiedBy>
  <cp:revision>36</cp:revision>
  <dcterms:created xsi:type="dcterms:W3CDTF">2012-08-31T08:32:51Z</dcterms:created>
  <dcterms:modified xsi:type="dcterms:W3CDTF">2012-09-21T15:28:51Z</dcterms:modified>
</cp:coreProperties>
</file>